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8" r:id="rId4"/>
    <p:sldId id="257" r:id="rId5"/>
    <p:sldId id="259" r:id="rId6"/>
    <p:sldId id="261" r:id="rId7"/>
    <p:sldId id="266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66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89736" autoAdjust="0"/>
  </p:normalViewPr>
  <p:slideViewPr>
    <p:cSldViewPr snapToGrid="0">
      <p:cViewPr varScale="1">
        <p:scale>
          <a:sx n="72" d="100"/>
          <a:sy n="7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228AB-88C0-4DD7-B690-D27C78FDDE7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441D-FA8A-4EDC-B41A-E86E378F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together by John Scott, with help from Danielle Daidone, Brian Rocca, </a:t>
            </a:r>
            <a:r>
              <a:rPr lang="en-US" smtClean="0"/>
              <a:t>John</a:t>
            </a:r>
            <a:r>
              <a:rPr lang="en-US" baseline="0" smtClean="0"/>
              <a:t> Rothgerber,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3441D-FA8A-4EDC-B41A-E86E378F31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4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8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3AEB-A716-4E47-8F2C-18D103322CE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8978-F6FA-45FF-8B1B-209B20E7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6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26" Type="http://schemas.openxmlformats.org/officeDocument/2006/relationships/image" Target="../media/image55.jpeg"/><Relationship Id="rId39" Type="http://schemas.openxmlformats.org/officeDocument/2006/relationships/image" Target="../media/image68.jpeg"/><Relationship Id="rId21" Type="http://schemas.openxmlformats.org/officeDocument/2006/relationships/image" Target="../media/image50.png"/><Relationship Id="rId34" Type="http://schemas.openxmlformats.org/officeDocument/2006/relationships/image" Target="../media/image63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jpeg"/><Relationship Id="rId38" Type="http://schemas.openxmlformats.org/officeDocument/2006/relationships/image" Target="../media/image67.png"/><Relationship Id="rId2" Type="http://schemas.openxmlformats.org/officeDocument/2006/relationships/image" Target="../media/image31.jpeg"/><Relationship Id="rId16" Type="http://schemas.openxmlformats.org/officeDocument/2006/relationships/image" Target="../media/image45.jpg"/><Relationship Id="rId20" Type="http://schemas.openxmlformats.org/officeDocument/2006/relationships/image" Target="../media/image49.png"/><Relationship Id="rId29" Type="http://schemas.openxmlformats.org/officeDocument/2006/relationships/image" Target="../media/image5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23" Type="http://schemas.openxmlformats.org/officeDocument/2006/relationships/image" Target="../media/image52.gif"/><Relationship Id="rId28" Type="http://schemas.openxmlformats.org/officeDocument/2006/relationships/image" Target="../media/image57.jpg"/><Relationship Id="rId36" Type="http://schemas.openxmlformats.org/officeDocument/2006/relationships/image" Target="../media/image65.gif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31" Type="http://schemas.openxmlformats.org/officeDocument/2006/relationships/image" Target="../media/image60.jp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g"/><Relationship Id="rId22" Type="http://schemas.openxmlformats.org/officeDocument/2006/relationships/image" Target="../media/image51.png"/><Relationship Id="rId27" Type="http://schemas.openxmlformats.org/officeDocument/2006/relationships/image" Target="../media/image56.jpeg"/><Relationship Id="rId30" Type="http://schemas.openxmlformats.org/officeDocument/2006/relationships/image" Target="../media/image59.jpg"/><Relationship Id="rId35" Type="http://schemas.openxmlformats.org/officeDocument/2006/relationships/image" Target="../media/image64.jpeg"/><Relationship Id="rId8" Type="http://schemas.openxmlformats.org/officeDocument/2006/relationships/image" Target="../media/image37.gif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gif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541" y="5296888"/>
            <a:ext cx="5920197" cy="721389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Decade of Planting Ideas</a:t>
            </a:r>
            <a:endParaRPr lang="en-US" sz="3600" b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28" y="742277"/>
            <a:ext cx="5902372" cy="578762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0" y="0"/>
            <a:ext cx="6293223" cy="4572000"/>
            <a:chOff x="484095" y="634702"/>
            <a:chExt cx="6293223" cy="45720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95" y="634702"/>
              <a:ext cx="6293223" cy="457200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 rot="5400000">
              <a:off x="1370518" y="4653896"/>
              <a:ext cx="435835" cy="1444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20659917">
              <a:off x="2049326" y="4455207"/>
              <a:ext cx="3536381" cy="2411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07716" y="4989107"/>
              <a:ext cx="544242" cy="106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4639915">
              <a:off x="2100985" y="4773086"/>
              <a:ext cx="415064" cy="1432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20686413">
              <a:off x="2097633" y="4097932"/>
              <a:ext cx="3350204" cy="1994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5452542" y="3978077"/>
              <a:ext cx="248109" cy="5732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426396" y="3762499"/>
              <a:ext cx="368407" cy="5052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1870763">
              <a:off x="5369664" y="3723021"/>
              <a:ext cx="442905" cy="1385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 rot="20732641">
              <a:off x="1976718" y="4161972"/>
              <a:ext cx="3611832" cy="3995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 Cond" panose="020B0706030402020204" pitchFamily="34" charset="0"/>
                </a:rPr>
                <a:t>Second Language Psycholinguistics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71258" y="4449723"/>
              <a:ext cx="528912" cy="583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 Cond" panose="020B0706030402020204" pitchFamily="34" charset="0"/>
                </a:rPr>
                <a:t>IU</a:t>
              </a:r>
              <a:endPara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529156">
              <a:off x="5432668" y="3773446"/>
              <a:ext cx="371761" cy="58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65606" y="4500478"/>
              <a:ext cx="436414" cy="145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75" y="2655319"/>
            <a:ext cx="9174251" cy="1547362"/>
          </a:xfrm>
        </p:spPr>
        <p:txBody>
          <a:bodyPr>
            <a:no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Where can I find articles</a:t>
            </a:r>
            <a:br>
              <a:rPr lang="en-US" sz="54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 IUSLPL scholars?</a:t>
            </a:r>
            <a:endParaRPr lang="en-US" sz="54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" y="89111"/>
            <a:ext cx="1193428" cy="1789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95" y="104727"/>
            <a:ext cx="1337187" cy="1774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54" y="110343"/>
            <a:ext cx="1325040" cy="1768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66" y="104727"/>
            <a:ext cx="1330633" cy="1774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71" y="89109"/>
            <a:ext cx="1342346" cy="1789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89" y="89110"/>
            <a:ext cx="1342346" cy="1789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07" y="89109"/>
            <a:ext cx="1360244" cy="1789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423" y="75929"/>
            <a:ext cx="1302727" cy="1802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26" y="101345"/>
            <a:ext cx="1260810" cy="1779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2" y="1738162"/>
            <a:ext cx="1174220" cy="1745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12" y="1738162"/>
            <a:ext cx="1234542" cy="174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14" y="1738162"/>
            <a:ext cx="1326960" cy="174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34" y="1738162"/>
            <a:ext cx="1339671" cy="174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65" y="1738162"/>
            <a:ext cx="1300007" cy="174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32" y="1738162"/>
            <a:ext cx="1151103" cy="174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4246" r="18049" b="6987"/>
          <a:stretch/>
        </p:blipFill>
        <p:spPr>
          <a:xfrm>
            <a:off x="8136595" y="1738162"/>
            <a:ext cx="1143934" cy="1722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489" y="1738162"/>
            <a:ext cx="1304081" cy="1745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31" y="1750701"/>
            <a:ext cx="1300367" cy="1709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4027" r="18049" b="6987"/>
          <a:stretch/>
        </p:blipFill>
        <p:spPr>
          <a:xfrm>
            <a:off x="45855" y="3427208"/>
            <a:ext cx="1087731" cy="1635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5" y="3427208"/>
            <a:ext cx="1245401" cy="1635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25" y="3427207"/>
            <a:ext cx="1148418" cy="1635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62" y="3427206"/>
            <a:ext cx="1090418" cy="163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99" y="3427206"/>
            <a:ext cx="1085718" cy="163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36" y="3427206"/>
            <a:ext cx="1101545" cy="163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00" y="3427207"/>
            <a:ext cx="1232764" cy="163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83" y="3427207"/>
            <a:ext cx="1226721" cy="163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23" y="3427207"/>
            <a:ext cx="1151541" cy="163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82" y="3427205"/>
            <a:ext cx="1175597" cy="1645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5" y="4995783"/>
            <a:ext cx="1134602" cy="1599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81" y="4995783"/>
            <a:ext cx="1126612" cy="1599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7" y="5008531"/>
            <a:ext cx="1056503" cy="1587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4" y="4988503"/>
            <a:ext cx="1014991" cy="1607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59" y="4995783"/>
            <a:ext cx="1066734" cy="1599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17" y="4988502"/>
            <a:ext cx="1178100" cy="1607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41" y="5008531"/>
            <a:ext cx="1227312" cy="1587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77" y="5008531"/>
            <a:ext cx="1111373" cy="1587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3946" r="17429" b="7068"/>
          <a:stretch/>
        </p:blipFill>
        <p:spPr>
          <a:xfrm>
            <a:off x="9738974" y="5008531"/>
            <a:ext cx="1063239" cy="1587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38" y="4988502"/>
            <a:ext cx="1143807" cy="1607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59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48998" y="6075000"/>
            <a:ext cx="669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Who’s citing Isabelle Darcy?  (</a:t>
            </a:r>
            <a:r>
              <a:rPr lang="en-US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= 69)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 descr="C:\Users\Owner\Documents\INDIANA UNIVERSITY\Indiana ADMIN\PROMOTION_2018\Information-on-impact\visualization_fields_withoutsel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87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Owner\Documents\INDIANA UNIVERSITY\Indiana ADMIN\PROMOTION_2018\Information-on-impact\visualization-of-countries_papers-citing-Dar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104" cy="587432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744189" y="6075000"/>
            <a:ext cx="670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Who’s citing Isabelle Darcy?  (</a:t>
            </a:r>
            <a:r>
              <a:rPr lang="en-US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= 75)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825556"/>
            <a:ext cx="1914524" cy="1008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853876"/>
            <a:ext cx="1666874" cy="1000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554198"/>
            <a:ext cx="1666874" cy="1111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742107"/>
            <a:ext cx="1819276" cy="1091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20" y="2853876"/>
            <a:ext cx="1676940" cy="10061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20" y="4816819"/>
            <a:ext cx="1930090" cy="965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470828"/>
            <a:ext cx="1614834" cy="1076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2017791"/>
            <a:ext cx="1484969" cy="989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22" y="3708755"/>
            <a:ext cx="1132882" cy="681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29" y="5146667"/>
            <a:ext cx="1035375" cy="69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17125" r="1324" b="17668"/>
          <a:stretch/>
        </p:blipFill>
        <p:spPr>
          <a:xfrm>
            <a:off x="8151445" y="825556"/>
            <a:ext cx="1259165" cy="840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50" y="2601984"/>
            <a:ext cx="735641" cy="735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01" y="3512689"/>
            <a:ext cx="800313" cy="533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09" y="4419193"/>
            <a:ext cx="624449" cy="541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7" y="5148424"/>
            <a:ext cx="904913" cy="633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65" y="837729"/>
            <a:ext cx="1270792" cy="846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15" y="2644065"/>
            <a:ext cx="756776" cy="462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11" y="3414673"/>
            <a:ext cx="705556" cy="513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818" y="4302113"/>
            <a:ext cx="840397" cy="420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48" y="5093155"/>
            <a:ext cx="738122" cy="462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13725" r="1865" b="13883"/>
          <a:stretch/>
        </p:blipFill>
        <p:spPr>
          <a:xfrm>
            <a:off x="10958588" y="894750"/>
            <a:ext cx="1164921" cy="702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81" y="2628887"/>
            <a:ext cx="739118" cy="492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397" y="2631539"/>
            <a:ext cx="707292" cy="471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659" y="4193465"/>
            <a:ext cx="554416" cy="369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71" y="5423770"/>
            <a:ext cx="657047" cy="438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2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28" cy="6056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1189" y="5368416"/>
            <a:ext cx="5409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Solo Presentations by Isabelle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126628" y="1483944"/>
            <a:ext cx="144000" cy="144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982628" y="1238199"/>
            <a:ext cx="216000" cy="216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162628" y="1253072"/>
            <a:ext cx="216000" cy="216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216628" y="1217072"/>
            <a:ext cx="144000" cy="144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234628" y="1209636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893263" y="1589844"/>
            <a:ext cx="216000" cy="216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82798" y="1608894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967558" y="1644894"/>
            <a:ext cx="216000" cy="216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034038" y="1680894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548269" y="1592628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183558" y="1697844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515884" y="1621938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84459" y="1642647"/>
            <a:ext cx="144000" cy="144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20459" y="1642647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978311" y="1581198"/>
            <a:ext cx="144000" cy="144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898496" y="1098719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"/>
            <a:ext cx="12189528" cy="6056671"/>
          </a:xfrm>
          <a:prstGeom prst="rect">
            <a:avLst/>
          </a:prstGeom>
        </p:spPr>
      </p:pic>
      <p:sp>
        <p:nvSpPr>
          <p:cNvPr id="114" name="Oval 113"/>
          <p:cNvSpPr>
            <a:spLocks noChangeAspect="1"/>
          </p:cNvSpPr>
          <p:nvPr/>
        </p:nvSpPr>
        <p:spPr>
          <a:xfrm>
            <a:off x="662810" y="1269618"/>
            <a:ext cx="792000" cy="79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762998" y="1426060"/>
            <a:ext cx="576000" cy="57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2011036" y="1428894"/>
            <a:ext cx="648000" cy="648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1991233" y="1450334"/>
            <a:ext cx="504000" cy="50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913772" y="1372474"/>
            <a:ext cx="648000" cy="648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1544" y="1225938"/>
            <a:ext cx="432000" cy="43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2335884" y="1373353"/>
            <a:ext cx="504000" cy="50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2509806" y="1556582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1523804" y="1257393"/>
            <a:ext cx="720000" cy="72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726479" y="1373844"/>
            <a:ext cx="720000" cy="72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729226" y="1445353"/>
            <a:ext cx="360000" cy="36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75213" y="531873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817453" y="1428894"/>
            <a:ext cx="432000" cy="43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854785" y="1553601"/>
            <a:ext cx="288000" cy="288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1802690" y="1805844"/>
            <a:ext cx="288000" cy="288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62628" y="1255233"/>
            <a:ext cx="216000" cy="216000"/>
          </a:xfrm>
          <a:prstGeom prst="ellipse">
            <a:avLst/>
          </a:prstGeom>
          <a:pattFill prst="wdUpDiag">
            <a:fgClr>
              <a:srgbClr val="CC66FF"/>
            </a:fgClr>
            <a:bgClr>
              <a:srgbClr val="FFC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5686" y="5368416"/>
            <a:ext cx="6060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Presentations by IUSLPL Scholars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126628" y="1483944"/>
            <a:ext cx="144000" cy="144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982628" y="1238199"/>
            <a:ext cx="216000" cy="216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893263" y="1589844"/>
            <a:ext cx="216000" cy="216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967558" y="1644894"/>
            <a:ext cx="216000" cy="216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984459" y="1642647"/>
            <a:ext cx="144000" cy="144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20459" y="1642647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978311" y="1581198"/>
            <a:ext cx="144000" cy="144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898496" y="1098719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0156224" y="4834160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249732" y="4281043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618175" y="1358434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917353" y="1617393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803847" y="2937494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9021083" y="2347334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21484" y="1737363"/>
            <a:ext cx="288000" cy="288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03924" y="1872468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9895239" y="4894730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308008" y="1329394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95959" y="1967966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29484" y="1836468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931509" y="1249774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267694" y="1481353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331319" y="1549938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515884" y="1621938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548269" y="1592628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82798" y="1608894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285464" y="1137636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1185373" y="1667559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122311" y="800847"/>
            <a:ext cx="432000" cy="43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216628" y="1217072"/>
            <a:ext cx="144000" cy="144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234628" y="1209636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972596" y="1197618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057136" y="1310540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5259469" y="1321626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394336" y="1153227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018656" y="2161302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12013254" y="2423093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183558" y="1697844"/>
            <a:ext cx="72000" cy="72000"/>
          </a:xfrm>
          <a:prstGeom prst="ellipse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599293" y="1356894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386834" y="699449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9715239" y="1732722"/>
            <a:ext cx="288000" cy="288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1516883" y="1582318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548269" y="1591431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426125" y="1321626"/>
            <a:ext cx="288000" cy="288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373789" y="1375749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1676117" y="1976410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724807" y="2094278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1770483" y="2000580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1720791" y="1901866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839847" y="1937043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1565987" y="1621000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423804" y="1633956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1159884" y="1873743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2315093" y="1486194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314082" y="1533426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2369025" y="1555484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2551845" y="1588772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2234317" y="1617198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2020823" y="1541877"/>
            <a:ext cx="360000" cy="36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094505" y="1502123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2317000" y="1653205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2408583" y="1649884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2443884" y="1559070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322552" y="1627113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5599293" y="1263158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5523492" y="1153856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4560438" y="1659696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4765471" y="960491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858062" y="978092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987596" y="1699919"/>
            <a:ext cx="432000" cy="43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2021001" y="1678623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9316296" y="1739559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9413451" y="1822623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9388296" y="1769844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9400873" y="1868514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9402826" y="1822623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5018152" y="1617198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4773965" y="1642060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4982744" y="1642060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9292873" y="2271691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8599453" y="2751751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5096904" y="1115987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137662" y="1162409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1434477" y="1906191"/>
            <a:ext cx="216000" cy="216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1401784" y="2058278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95389" y="1321626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976509" y="1285774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1806440" y="1404729"/>
            <a:ext cx="360000" cy="36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1985856" y="1532824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034038" y="1680894"/>
            <a:ext cx="72000" cy="72000"/>
          </a:xfrm>
          <a:prstGeom prst="ellipse">
            <a:avLst/>
          </a:prstGeom>
          <a:pattFill prst="wdUpDiag">
            <a:fgClr>
              <a:srgbClr val="CC66FF"/>
            </a:fgClr>
            <a:bgClr>
              <a:srgbClr val="FFC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1811233" y="1418100"/>
            <a:ext cx="72000" cy="72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073305" y="1489956"/>
            <a:ext cx="144000" cy="144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556" y="64501"/>
            <a:ext cx="5792244" cy="1325563"/>
          </a:xfrm>
        </p:spPr>
        <p:txBody>
          <a:bodyPr/>
          <a:lstStyle/>
          <a:p>
            <a:r>
              <a:rPr lang="en-US" b="1" smtClean="0">
                <a:latin typeface="Cambria" panose="02040503050406030204" pitchFamily="18" charset="0"/>
                <a:ea typeface="Cambria" panose="02040503050406030204" pitchFamily="18" charset="0"/>
              </a:rPr>
              <a:t>What is this number?</a:t>
            </a: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967" y="4007"/>
            <a:ext cx="21307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278</a:t>
            </a:r>
            <a:endParaRPr lang="en-US" sz="8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0113" y="1978786"/>
            <a:ext cx="11239130" cy="40337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A. the total meters of Ethernet cable Isabelle has installed for free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B. Isabelle’s new office number in Morrison Hall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C. the room number for the IUSLPL in Weatherly Hall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D. number of conference posters/presentations by IUSLPL scholars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556" y="64501"/>
            <a:ext cx="5792244" cy="1325563"/>
          </a:xfrm>
        </p:spPr>
        <p:txBody>
          <a:bodyPr/>
          <a:lstStyle/>
          <a:p>
            <a:r>
              <a:rPr lang="en-US" b="1" smtClean="0">
                <a:latin typeface="Cambria" panose="02040503050406030204" pitchFamily="18" charset="0"/>
                <a:ea typeface="Cambria" panose="02040503050406030204" pitchFamily="18" charset="0"/>
              </a:rPr>
              <a:t>What is this number?</a:t>
            </a: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967" y="4007"/>
            <a:ext cx="27799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2023</a:t>
            </a:r>
            <a:endParaRPr lang="en-US" sz="8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2054" y="1978786"/>
            <a:ext cx="10813002" cy="40337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A. the year Isabelle plans to retire to Bordeaux ['por.tu]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B. total languages on Ethnologue (= </a:t>
            </a:r>
            <a:r>
              <a:rPr lang="en-US" b="1" smtClean="0">
                <a:latin typeface="Cambria" panose="02040503050406030204" pitchFamily="18" charset="0"/>
                <a:ea typeface="Cambria" panose="02040503050406030204" pitchFamily="18" charset="0"/>
              </a:rPr>
              <a:t>4,090,506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 L1-L2 pairings!)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C. the year all current lab members must defend by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D. estimate of total participants in all IUSLPL published research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578" y="26458"/>
            <a:ext cx="8964053" cy="6661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L1s &amp; L2s of IUSLPL Publications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763" y="692560"/>
            <a:ext cx="14471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Afrikaans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049" y="1205806"/>
            <a:ext cx="10386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Arabic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392" y="1719052"/>
            <a:ext cx="6899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ASL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373" y="2232298"/>
            <a:ext cx="11539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English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9326" y="2745544"/>
            <a:ext cx="13580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Japanese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3139" y="3258790"/>
            <a:ext cx="11304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Korean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427" y="3772036"/>
            <a:ext cx="14638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Mandarin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1078" y="4285282"/>
            <a:ext cx="16745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Portuguese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070" y="4798528"/>
            <a:ext cx="12125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Russian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9057" y="5311774"/>
            <a:ext cx="12186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Spanish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1874" y="5825020"/>
            <a:ext cx="7729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Thai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949" y="6338267"/>
            <a:ext cx="12048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Turkish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0298" y="924808"/>
            <a:ext cx="10386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Arabic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4641" y="1450253"/>
            <a:ext cx="6899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ASL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2623" y="1975698"/>
            <a:ext cx="11539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English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9705" y="2501143"/>
            <a:ext cx="10942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French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3326" y="3026588"/>
            <a:ext cx="12282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German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8406" y="3552033"/>
            <a:ext cx="13580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Japanese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4388" y="4077478"/>
            <a:ext cx="11304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Korean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5507" y="4602923"/>
            <a:ext cx="14638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Mandarin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1150" y="5128368"/>
            <a:ext cx="12125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Russian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0314" y="5653813"/>
            <a:ext cx="12186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Spanish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0073" y="6179256"/>
            <a:ext cx="7729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Thai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991" y="692560"/>
            <a:ext cx="1313181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Cambria" panose="02040503050406030204" pitchFamily="18" charset="0"/>
                <a:ea typeface="Cambria" panose="02040503050406030204" pitchFamily="18" charset="0"/>
              </a:rPr>
              <a:t>L1</a:t>
            </a:r>
          </a:p>
          <a:p>
            <a:pPr algn="ctr"/>
            <a:r>
              <a:rPr lang="en-US" sz="4400" b="1" smtClean="0">
                <a:latin typeface="Cambria" panose="02040503050406030204" pitchFamily="18" charset="0"/>
                <a:ea typeface="Cambria" panose="02040503050406030204" pitchFamily="18" charset="0"/>
              </a:rPr>
              <a:t>(12)</a:t>
            </a:r>
            <a:endParaRPr lang="en-US" sz="4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90596" y="898030"/>
            <a:ext cx="1313181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Cambria" panose="02040503050406030204" pitchFamily="18" charset="0"/>
                <a:ea typeface="Cambria" panose="02040503050406030204" pitchFamily="18" charset="0"/>
              </a:rPr>
              <a:t>L2</a:t>
            </a:r>
          </a:p>
          <a:p>
            <a:pPr algn="ctr"/>
            <a:r>
              <a:rPr lang="en-US" sz="4400" b="1" smtClean="0">
                <a:latin typeface="Cambria" panose="02040503050406030204" pitchFamily="18" charset="0"/>
                <a:ea typeface="Cambria" panose="02040503050406030204" pitchFamily="18" charset="0"/>
              </a:rPr>
              <a:t>(11)</a:t>
            </a:r>
            <a:endParaRPr lang="en-US" sz="4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3213578" y="923393"/>
            <a:ext cx="5156495" cy="5645707"/>
            <a:chOff x="3213578" y="923393"/>
            <a:chExt cx="5156495" cy="5645707"/>
          </a:xfrm>
        </p:grpSpPr>
        <p:cxnSp>
          <p:nvCxnSpPr>
            <p:cNvPr id="31" name="Straight Connector 30"/>
            <p:cNvCxnSpPr>
              <a:stCxn id="3" idx="3"/>
              <a:endCxn id="24" idx="1"/>
            </p:cNvCxnSpPr>
            <p:nvPr/>
          </p:nvCxnSpPr>
          <p:spPr>
            <a:xfrm>
              <a:off x="3371954" y="923393"/>
              <a:ext cx="4818360" cy="496125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3"/>
              <a:endCxn id="21" idx="1"/>
            </p:cNvCxnSpPr>
            <p:nvPr/>
          </p:nvCxnSpPr>
          <p:spPr>
            <a:xfrm>
              <a:off x="3380289" y="4002869"/>
              <a:ext cx="4834099" cy="30544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" idx="3"/>
              <a:endCxn id="21" idx="1"/>
            </p:cNvCxnSpPr>
            <p:nvPr/>
          </p:nvCxnSpPr>
          <p:spPr>
            <a:xfrm>
              <a:off x="3327391" y="2976377"/>
              <a:ext cx="4886997" cy="133193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" idx="3"/>
              <a:endCxn id="21" idx="1"/>
            </p:cNvCxnSpPr>
            <p:nvPr/>
          </p:nvCxnSpPr>
          <p:spPr>
            <a:xfrm>
              <a:off x="3213578" y="3489623"/>
              <a:ext cx="5000810" cy="8186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" idx="3"/>
              <a:endCxn id="25" idx="1"/>
            </p:cNvCxnSpPr>
            <p:nvPr/>
          </p:nvCxnSpPr>
          <p:spPr>
            <a:xfrm>
              <a:off x="3380289" y="4002869"/>
              <a:ext cx="4989784" cy="240722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" idx="3"/>
              <a:endCxn id="25" idx="1"/>
            </p:cNvCxnSpPr>
            <p:nvPr/>
          </p:nvCxnSpPr>
          <p:spPr>
            <a:xfrm>
              <a:off x="3327391" y="2976377"/>
              <a:ext cx="5042682" cy="34337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" idx="3"/>
              <a:endCxn id="25" idx="1"/>
            </p:cNvCxnSpPr>
            <p:nvPr/>
          </p:nvCxnSpPr>
          <p:spPr>
            <a:xfrm>
              <a:off x="3213578" y="3489623"/>
              <a:ext cx="5156495" cy="292046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4" idx="3"/>
              <a:endCxn id="19" idx="1"/>
            </p:cNvCxnSpPr>
            <p:nvPr/>
          </p:nvCxnSpPr>
          <p:spPr>
            <a:xfrm flipV="1">
              <a:off x="3250767" y="3257421"/>
              <a:ext cx="4942559" cy="331167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250767" y="2206531"/>
              <a:ext cx="4951856" cy="436256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3034843" y="1436639"/>
            <a:ext cx="5167780" cy="5132461"/>
            <a:chOff x="3034843" y="1436639"/>
            <a:chExt cx="5167780" cy="5132461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3167667" y="1436639"/>
              <a:ext cx="5034956" cy="76989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213578" y="2206531"/>
              <a:ext cx="4989045" cy="128309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3380289" y="2206531"/>
              <a:ext cx="4822334" cy="179633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327391" y="2206531"/>
              <a:ext cx="4875232" cy="76984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3257660" y="2206531"/>
              <a:ext cx="4944963" cy="333607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3485639" y="2206531"/>
              <a:ext cx="4716984" cy="23095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3254646" y="2206531"/>
              <a:ext cx="4947977" cy="282283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3034843" y="2206531"/>
              <a:ext cx="5167780" cy="384932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3250767" y="2206531"/>
              <a:ext cx="4951856" cy="436256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3225343" y="1155641"/>
            <a:ext cx="5209298" cy="5254448"/>
            <a:chOff x="3225343" y="1155641"/>
            <a:chExt cx="5209298" cy="5254448"/>
          </a:xfrm>
        </p:grpSpPr>
        <p:cxnSp>
          <p:nvCxnSpPr>
            <p:cNvPr id="135" name="Straight Connector 134"/>
            <p:cNvCxnSpPr/>
            <p:nvPr/>
          </p:nvCxnSpPr>
          <p:spPr>
            <a:xfrm flipV="1">
              <a:off x="3225343" y="1681086"/>
              <a:ext cx="5209298" cy="78204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25343" y="2463131"/>
              <a:ext cx="4964971" cy="342151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3225343" y="1155641"/>
              <a:ext cx="5034955" cy="130749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225343" y="2463131"/>
              <a:ext cx="5044362" cy="26884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25343" y="2463131"/>
              <a:ext cx="4967983" cy="79429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225343" y="2463131"/>
              <a:ext cx="4903063" cy="131973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225343" y="2463131"/>
              <a:ext cx="4850164" cy="237062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225343" y="2463131"/>
              <a:ext cx="4975807" cy="289607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225343" y="2463131"/>
              <a:ext cx="5144730" cy="3946958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24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556" y="64501"/>
            <a:ext cx="5792244" cy="1325563"/>
          </a:xfrm>
        </p:spPr>
        <p:txBody>
          <a:bodyPr/>
          <a:lstStyle/>
          <a:p>
            <a:r>
              <a:rPr lang="en-US" b="1" smtClean="0">
                <a:latin typeface="Cambria" panose="02040503050406030204" pitchFamily="18" charset="0"/>
                <a:ea typeface="Cambria" panose="02040503050406030204" pitchFamily="18" charset="0"/>
              </a:rPr>
              <a:t>What is this number?</a:t>
            </a: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967" y="4007"/>
            <a:ext cx="21323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112</a:t>
            </a:r>
            <a:endParaRPr lang="en-US" sz="8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6847" y="1978786"/>
            <a:ext cx="11070454" cy="40337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minimum participant pool for 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reliable one-way ANOVA results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the IU course number for Introduction to SLS for undergrads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the number of MA and PhD committees Isabelle has been on 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D. a conservative count of academic publications by IUSLPL scholars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252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Franklin Gothic Demi Cond</vt:lpstr>
      <vt:lpstr>Stencil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this number?</vt:lpstr>
      <vt:lpstr>What is this number?</vt:lpstr>
      <vt:lpstr>L1s &amp; L2s of IUSLPL Publications</vt:lpstr>
      <vt:lpstr>What is this number?</vt:lpstr>
      <vt:lpstr>Where can I find articles by IUSLPL scholars?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in the World is IUSLPL?</dc:title>
  <dc:creator>John</dc:creator>
  <cp:lastModifiedBy>Darcy, Isabelle</cp:lastModifiedBy>
  <cp:revision>65</cp:revision>
  <dcterms:created xsi:type="dcterms:W3CDTF">2018-11-08T15:06:40Z</dcterms:created>
  <dcterms:modified xsi:type="dcterms:W3CDTF">2018-11-16T16:09:26Z</dcterms:modified>
</cp:coreProperties>
</file>